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6"/>
  </p:notesMasterIdLst>
  <p:sldIdLst>
    <p:sldId id="264" r:id="rId2"/>
    <p:sldId id="257" r:id="rId3"/>
    <p:sldId id="258" r:id="rId4"/>
    <p:sldId id="259" r:id="rId5"/>
    <p:sldId id="260" r:id="rId6"/>
    <p:sldId id="261" r:id="rId7"/>
    <p:sldId id="271" r:id="rId8"/>
    <p:sldId id="262" r:id="rId9"/>
    <p:sldId id="263" r:id="rId10"/>
    <p:sldId id="265" r:id="rId11"/>
    <p:sldId id="266" r:id="rId12"/>
    <p:sldId id="268" r:id="rId13"/>
    <p:sldId id="267" r:id="rId14"/>
    <p:sldId id="269" r:id="rId15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833" autoAdjust="0"/>
  </p:normalViewPr>
  <p:slideViewPr>
    <p:cSldViewPr>
      <p:cViewPr varScale="1">
        <p:scale>
          <a:sx n="60" d="100"/>
          <a:sy n="60" d="100"/>
        </p:scale>
        <p:origin x="-2098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90" d="100"/>
          <a:sy n="90" d="100"/>
        </p:scale>
        <p:origin x="-2573" y="1344"/>
      </p:cViewPr>
      <p:guideLst>
        <p:guide orient="horz" pos="2931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CBF02A1D-DBF8-44C3-A051-FEAEB8C535ED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95782103-3FA1-411F-A93B-6EFEEA434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26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86BCCC-2784-4A22-8ABA-A2F69F71297A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82103-3FA1-411F-A93B-6EFEEA43488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320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82103-3FA1-411F-A93B-6EFEEA43488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714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F828FC-5C81-4D53-ADCC-3C4B30D3D523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82103-3FA1-411F-A93B-6EFEEA4348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025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F828FC-5C81-4D53-ADCC-3C4B30D3D523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F828FC-5C81-4D53-ADCC-3C4B30D3D523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F828FC-5C81-4D53-ADCC-3C4B30D3D523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F828FC-5C81-4D53-ADCC-3C4B30D3D523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F828FC-5C81-4D53-ADCC-3C4B30D3D523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F828FC-5C81-4D53-ADCC-3C4B30D3D523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04C1-303F-4154-8CE7-5C71250D1452}" type="datetime1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0B94-A95F-44D8-9E18-A8D456BF8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68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8DE1B-A883-469C-B311-F6CE6E63551B}" type="datetime1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0B94-A95F-44D8-9E18-A8D456BF8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31270-42AE-4861-9685-6FF700E9D322}" type="datetime1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0B94-A95F-44D8-9E18-A8D456BF8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44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14289-E2AB-45E4-AD6D-777FBA78154C}" type="datetime1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0B94-A95F-44D8-9E18-A8D456BF8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830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DE53B-3715-4D72-9AF3-86B822868465}" type="datetime1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0B94-A95F-44D8-9E18-A8D456BF8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268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B302C-24D3-4FA7-9579-84D5C701CA6F}" type="datetime1">
              <a:rPr lang="en-US" smtClean="0"/>
              <a:t>5/30/2019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0B94-A95F-44D8-9E18-A8D456BF8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945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01428-83F7-445F-8D02-0B02427762BB}" type="datetime1">
              <a:rPr lang="en-US" smtClean="0"/>
              <a:t>5/30/2019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0B94-A95F-44D8-9E18-A8D456BF8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73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B524-DF54-433D-A5AB-CCCDCE7102C4}" type="datetime1">
              <a:rPr lang="en-US" smtClean="0"/>
              <a:t>5/30/2019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0B94-A95F-44D8-9E18-A8D456BF8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48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A2212-781A-4D16-9C6E-B5204ED7B0B1}" type="datetime1">
              <a:rPr lang="en-US" smtClean="0"/>
              <a:t>5/30/2019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0B94-A95F-44D8-9E18-A8D456BF8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146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C8B9C-0D55-4507-972F-7668C81B5075}" type="datetime1">
              <a:rPr lang="en-US" smtClean="0"/>
              <a:t>5/30/2019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0B94-A95F-44D8-9E18-A8D456BF8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64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5D778-0A3C-4E1D-8621-EA17F5BF01B3}" type="datetime1">
              <a:rPr lang="en-US" smtClean="0"/>
              <a:t>5/30/2019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0B94-A95F-44D8-9E18-A8D456BF8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17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1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96F69-8F45-4150-BCAB-4FBE9602587D}" type="datetime1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90B94-A95F-44D8-9E18-A8D456BF8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66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j.net/city-council/council-auditor/report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347788"/>
            <a:ext cx="7772400" cy="1622425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>
                <a:latin typeface="Baskerville Old Face" panose="02020602080505020303" pitchFamily="18" charset="0"/>
              </a:rPr>
              <a:t>Council Auditor’s Office:                        </a:t>
            </a:r>
            <a:r>
              <a:rPr lang="en-US" b="1" dirty="0">
                <a:latin typeface="Baskerville Old Face" panose="02020602080505020303" pitchFamily="18" charset="0"/>
              </a:rPr>
              <a:t>Who We </a:t>
            </a:r>
            <a:r>
              <a:rPr lang="en-US" b="1" dirty="0" smtClean="0">
                <a:latin typeface="Baskerville Old Face" panose="02020602080505020303" pitchFamily="18" charset="0"/>
              </a:rPr>
              <a:t>Are and What We Do</a:t>
            </a:r>
            <a:endParaRPr lang="en-US" sz="4800" b="1" dirty="0">
              <a:latin typeface="Baskerville Old Face" panose="02020602080505020303" pitchFamily="18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995638" y="5302824"/>
            <a:ext cx="715776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dirty="0">
                <a:latin typeface="Baskerville Old Face" panose="02020602080505020303" pitchFamily="18" charset="0"/>
                <a:ea typeface="+mj-ea"/>
                <a:cs typeface="+mj-cs"/>
              </a:rPr>
              <a:t>Presented by </a:t>
            </a:r>
          </a:p>
          <a:p>
            <a:pPr>
              <a:spcBef>
                <a:spcPct val="0"/>
              </a:spcBef>
            </a:pPr>
            <a:r>
              <a:rPr lang="en-US" sz="2400" b="1" dirty="0">
                <a:latin typeface="Baskerville Old Face" panose="02020602080505020303" pitchFamily="18" charset="0"/>
                <a:ea typeface="+mj-ea"/>
                <a:cs typeface="+mj-cs"/>
              </a:rPr>
              <a:t>Kim Taylor, CPA – Assistant Council Auditor</a:t>
            </a:r>
          </a:p>
          <a:p>
            <a:pPr>
              <a:spcBef>
                <a:spcPct val="0"/>
              </a:spcBef>
            </a:pPr>
            <a:r>
              <a:rPr lang="en-US" sz="2400" b="1" dirty="0">
                <a:latin typeface="Baskerville Old Face" panose="02020602080505020303" pitchFamily="18" charset="0"/>
                <a:ea typeface="+mj-ea"/>
                <a:cs typeface="+mj-cs"/>
              </a:rPr>
              <a:t>Phillip Peterson, CPA – Principal Auditor</a:t>
            </a:r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533400" y="2895600"/>
            <a:ext cx="7391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085" y="-24143"/>
            <a:ext cx="1429517" cy="142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6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800" b="1" dirty="0">
                <a:latin typeface="Baskerville Old Face" panose="02020602080505020303" pitchFamily="18" charset="0"/>
              </a:rPr>
              <a:t>Budget 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 smtClean="0">
                <a:latin typeface="Baskerville Old Face" panose="02020602080505020303" pitchFamily="18" charset="0"/>
              </a:rPr>
              <a:t>Spring – The Administration begins the process of assembling the upcoming budget</a:t>
            </a:r>
          </a:p>
          <a:p>
            <a:r>
              <a:rPr lang="en-US" sz="2800" b="1" dirty="0" smtClean="0">
                <a:latin typeface="Baskerville Old Face" panose="02020602080505020303" pitchFamily="18" charset="0"/>
              </a:rPr>
              <a:t>July 15 – Mayor submits his proposed budget to City Council</a:t>
            </a:r>
          </a:p>
          <a:p>
            <a:r>
              <a:rPr lang="en-US" sz="2800" b="1" dirty="0" smtClean="0">
                <a:latin typeface="Baskerville Old Face" panose="02020602080505020303" pitchFamily="18" charset="0"/>
              </a:rPr>
              <a:t>July 23 Council Meeting – Council must set a maximum millage rate for purposes of tax notices</a:t>
            </a:r>
          </a:p>
          <a:p>
            <a:r>
              <a:rPr lang="en-US" sz="2800" b="1" dirty="0" smtClean="0">
                <a:latin typeface="Baskerville Old Face" panose="02020602080505020303" pitchFamily="18" charset="0"/>
              </a:rPr>
              <a:t>August – Finance Committee holds budget hearings to review in detail the Mayor’s proposed budget</a:t>
            </a:r>
          </a:p>
          <a:p>
            <a:r>
              <a:rPr lang="en-US" sz="2800" b="1" dirty="0" smtClean="0">
                <a:latin typeface="Baskerville Old Face" panose="02020602080505020303" pitchFamily="18" charset="0"/>
              </a:rPr>
              <a:t>September 10 – City Council tentatively adopts budget and millage</a:t>
            </a:r>
          </a:p>
          <a:p>
            <a:r>
              <a:rPr lang="en-US" sz="2800" b="1" dirty="0" smtClean="0">
                <a:latin typeface="Baskerville Old Face" panose="02020602080505020303" pitchFamily="18" charset="0"/>
              </a:rPr>
              <a:t>September 24 – City Council adopts final budget and millage</a:t>
            </a:r>
            <a:endParaRPr lang="en-US" sz="2800" b="1" dirty="0">
              <a:latin typeface="Baskerville Old Face" panose="02020602080505020303" pitchFamily="18" charset="0"/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304800" y="1143000"/>
            <a:ext cx="6858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085" y="-24143"/>
            <a:ext cx="1429517" cy="142951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0B94-A95F-44D8-9E18-A8D456BF8A0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96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465" y="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800" b="1" dirty="0">
                <a:latin typeface="Baskerville Old Face" panose="02020602080505020303" pitchFamily="18" charset="0"/>
              </a:rPr>
              <a:t>Budgeted Revenues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b="1" dirty="0" smtClean="0">
                <a:latin typeface="Baskerville Old Face" panose="02020602080505020303" pitchFamily="18" charset="0"/>
              </a:rPr>
              <a:t>Non-Departmental Revenues of the City’s General Fund</a:t>
            </a:r>
          </a:p>
          <a:p>
            <a:pPr marL="0" indent="0">
              <a:buNone/>
            </a:pPr>
            <a:r>
              <a:rPr lang="en-US" sz="3000" b="1" dirty="0">
                <a:latin typeface="Baskerville Old Face" panose="02020602080505020303" pitchFamily="18" charset="0"/>
              </a:rPr>
              <a:t>	</a:t>
            </a:r>
            <a:r>
              <a:rPr lang="en-US" sz="3000" b="1" dirty="0" smtClean="0">
                <a:latin typeface="Baskerville Old Face" panose="02020602080505020303" pitchFamily="18" charset="0"/>
              </a:rPr>
              <a:t>Ad Valorem Taxes (net)	 	 $642.0 M</a:t>
            </a:r>
          </a:p>
          <a:p>
            <a:pPr marL="0" indent="0">
              <a:buNone/>
            </a:pPr>
            <a:r>
              <a:rPr lang="en-US" sz="3000" b="1" dirty="0">
                <a:latin typeface="Baskerville Old Face" panose="02020602080505020303" pitchFamily="18" charset="0"/>
              </a:rPr>
              <a:t>	</a:t>
            </a:r>
            <a:r>
              <a:rPr lang="en-US" sz="3000" b="1" dirty="0" smtClean="0">
                <a:latin typeface="Baskerville Old Face" panose="02020602080505020303" pitchFamily="18" charset="0"/>
              </a:rPr>
              <a:t>State Shared Revenues	 	   177.0 M</a:t>
            </a:r>
          </a:p>
          <a:p>
            <a:pPr marL="0" indent="0">
              <a:buNone/>
            </a:pPr>
            <a:r>
              <a:rPr lang="en-US" sz="3000" b="1" dirty="0">
                <a:latin typeface="Baskerville Old Face" panose="02020602080505020303" pitchFamily="18" charset="0"/>
              </a:rPr>
              <a:t>	</a:t>
            </a:r>
            <a:r>
              <a:rPr lang="en-US" sz="3000" b="1" dirty="0" smtClean="0">
                <a:latin typeface="Baskerville Old Face" panose="02020602080505020303" pitchFamily="18" charset="0"/>
              </a:rPr>
              <a:t>JEA Contribution		   	   117.6 M</a:t>
            </a:r>
          </a:p>
          <a:p>
            <a:pPr marL="0" indent="0">
              <a:buNone/>
            </a:pPr>
            <a:r>
              <a:rPr lang="en-US" sz="3000" b="1" dirty="0">
                <a:latin typeface="Baskerville Old Face" panose="02020602080505020303" pitchFamily="18" charset="0"/>
              </a:rPr>
              <a:t>	</a:t>
            </a:r>
            <a:r>
              <a:rPr lang="en-US" sz="3000" b="1" dirty="0" smtClean="0">
                <a:latin typeface="Baskerville Old Face" panose="02020602080505020303" pitchFamily="18" charset="0"/>
              </a:rPr>
              <a:t>Utility Service Taxes		     93.8 M </a:t>
            </a:r>
          </a:p>
          <a:p>
            <a:pPr marL="0" indent="0">
              <a:buNone/>
            </a:pPr>
            <a:r>
              <a:rPr lang="en-US" sz="3000" b="1" dirty="0">
                <a:latin typeface="Baskerville Old Face" panose="02020602080505020303" pitchFamily="18" charset="0"/>
              </a:rPr>
              <a:t>	</a:t>
            </a:r>
            <a:r>
              <a:rPr lang="en-US" sz="3000" b="1" dirty="0" smtClean="0">
                <a:latin typeface="Baskerville Old Face" panose="02020602080505020303" pitchFamily="18" charset="0"/>
              </a:rPr>
              <a:t>Franchise Fees			     40.9 M</a:t>
            </a:r>
          </a:p>
          <a:p>
            <a:pPr marL="0" indent="0">
              <a:buNone/>
            </a:pPr>
            <a:r>
              <a:rPr lang="en-US" sz="3000" b="1" dirty="0">
                <a:latin typeface="Baskerville Old Face" panose="02020602080505020303" pitchFamily="18" charset="0"/>
              </a:rPr>
              <a:t>	</a:t>
            </a:r>
            <a:r>
              <a:rPr lang="en-US" sz="3000" b="1" u="sng" dirty="0" smtClean="0">
                <a:latin typeface="Baskerville Old Face" panose="02020602080505020303" pitchFamily="18" charset="0"/>
              </a:rPr>
              <a:t>Other Non-Departmental	     	     83.6 M</a:t>
            </a:r>
          </a:p>
          <a:p>
            <a:pPr marL="0" indent="0">
              <a:buNone/>
            </a:pPr>
            <a:r>
              <a:rPr lang="en-US" sz="3000" b="1" dirty="0" smtClean="0">
                <a:latin typeface="Baskerville Old Face" panose="02020602080505020303" pitchFamily="18" charset="0"/>
              </a:rPr>
              <a:t>	Total Non-Departmental           </a:t>
            </a:r>
          </a:p>
          <a:p>
            <a:pPr marL="0" indent="0">
              <a:buNone/>
            </a:pPr>
            <a:r>
              <a:rPr lang="en-US" sz="3000" b="1" dirty="0">
                <a:latin typeface="Baskerville Old Face" panose="02020602080505020303" pitchFamily="18" charset="0"/>
              </a:rPr>
              <a:t>	Revenues			</a:t>
            </a:r>
            <a:r>
              <a:rPr lang="en-US" sz="3000" b="1" dirty="0" smtClean="0">
                <a:latin typeface="Baskerville Old Face" panose="02020602080505020303" pitchFamily="18" charset="0"/>
              </a:rPr>
              <a:t>        $</a:t>
            </a:r>
            <a:r>
              <a:rPr lang="en-US" sz="3000" b="1" dirty="0">
                <a:latin typeface="Baskerville Old Face" panose="02020602080505020303" pitchFamily="18" charset="0"/>
              </a:rPr>
              <a:t>1,154.9 </a:t>
            </a:r>
            <a:r>
              <a:rPr lang="en-US" sz="3000" b="1" dirty="0" smtClean="0">
                <a:latin typeface="Baskerville Old Face" panose="02020602080505020303" pitchFamily="18" charset="0"/>
              </a:rPr>
              <a:t>M</a:t>
            </a:r>
          </a:p>
          <a:p>
            <a:pPr marL="0" indent="0" algn="r">
              <a:buNone/>
            </a:pPr>
            <a:endParaRPr lang="en-US" sz="1300" b="1" dirty="0" smtClean="0">
              <a:latin typeface="Baskerville Old Face" panose="02020602080505020303" pitchFamily="18" charset="0"/>
            </a:endParaRPr>
          </a:p>
          <a:p>
            <a:pPr marL="0" indent="0" algn="r">
              <a:buNone/>
            </a:pPr>
            <a:r>
              <a:rPr lang="en-US" sz="2800" b="1" dirty="0" smtClean="0">
                <a:latin typeface="Baskerville Old Face" panose="02020602080505020303" pitchFamily="18" charset="0"/>
              </a:rPr>
              <a:t> </a:t>
            </a:r>
            <a:r>
              <a:rPr lang="en-US" sz="1700" b="1" dirty="0" smtClean="0">
                <a:latin typeface="Baskerville Old Face" panose="02020602080505020303" pitchFamily="18" charset="0"/>
              </a:rPr>
              <a:t>Revenue Budgets for FY 2018/19    </a:t>
            </a:r>
            <a:endParaRPr lang="en-US" sz="1700" b="1" dirty="0">
              <a:latin typeface="Baskerville Old Face" panose="02020602080505020303" pitchFamily="18" charset="0"/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381000" y="1066800"/>
            <a:ext cx="6858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085" y="-24143"/>
            <a:ext cx="1429517" cy="142951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0B94-A95F-44D8-9E18-A8D456BF8A0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4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800" b="1" dirty="0">
                <a:latin typeface="Baskerville Old Face" panose="02020602080505020303" pitchFamily="18" charset="0"/>
              </a:rPr>
              <a:t>Budgeted Revenues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Baskerville Old Face" panose="02020602080505020303" pitchFamily="18" charset="0"/>
              </a:rPr>
              <a:t>Departmental Revenues of the City’s General Fund</a:t>
            </a:r>
          </a:p>
          <a:p>
            <a:pPr marL="0" indent="0">
              <a:buNone/>
            </a:pPr>
            <a:r>
              <a:rPr lang="en-US" sz="2800" b="1" dirty="0">
                <a:latin typeface="Baskerville Old Face" panose="02020602080505020303" pitchFamily="18" charset="0"/>
              </a:rPr>
              <a:t>	</a:t>
            </a:r>
            <a:r>
              <a:rPr lang="en-US" sz="2800" b="1" dirty="0" smtClean="0">
                <a:latin typeface="Baskerville Old Face" panose="02020602080505020303" pitchFamily="18" charset="0"/>
              </a:rPr>
              <a:t>Fire and Rescue		 	  $32.5 M</a:t>
            </a:r>
          </a:p>
          <a:p>
            <a:pPr marL="0" indent="0">
              <a:buNone/>
            </a:pPr>
            <a:r>
              <a:rPr lang="en-US" sz="2800" b="1" dirty="0" smtClean="0">
                <a:latin typeface="Baskerville Old Face" panose="02020602080505020303" pitchFamily="18" charset="0"/>
              </a:rPr>
              <a:t>	Office of the Sheriff		    11.3 M</a:t>
            </a:r>
          </a:p>
          <a:p>
            <a:pPr marL="0" indent="0">
              <a:buNone/>
            </a:pPr>
            <a:r>
              <a:rPr lang="en-US" sz="2800" b="1" dirty="0" smtClean="0">
                <a:latin typeface="Baskerville Old Face" panose="02020602080505020303" pitchFamily="18" charset="0"/>
              </a:rPr>
              <a:t>	Public Works			      5.6 M</a:t>
            </a:r>
          </a:p>
          <a:p>
            <a:pPr marL="0" indent="0">
              <a:buNone/>
            </a:pPr>
            <a:r>
              <a:rPr lang="en-US" sz="2800" b="1" dirty="0">
                <a:latin typeface="Baskerville Old Face" panose="02020602080505020303" pitchFamily="18" charset="0"/>
              </a:rPr>
              <a:t>	</a:t>
            </a:r>
            <a:r>
              <a:rPr lang="en-US" sz="2800" b="1" dirty="0" smtClean="0">
                <a:latin typeface="Baskerville Old Face" panose="02020602080505020303" pitchFamily="18" charset="0"/>
              </a:rPr>
              <a:t>Neighborhoods			      1.8 M  </a:t>
            </a:r>
          </a:p>
          <a:p>
            <a:pPr marL="0" indent="0">
              <a:buNone/>
            </a:pPr>
            <a:r>
              <a:rPr lang="en-US" sz="2800" b="1" dirty="0" smtClean="0">
                <a:latin typeface="Baskerville Old Face" panose="02020602080505020303" pitchFamily="18" charset="0"/>
              </a:rPr>
              <a:t>	Medical Examiner			      1.8 M </a:t>
            </a:r>
          </a:p>
          <a:p>
            <a:pPr marL="0" indent="0">
              <a:buNone/>
            </a:pPr>
            <a:r>
              <a:rPr lang="en-US" sz="2800" b="1" u="sng" dirty="0">
                <a:latin typeface="Baskerville Old Face" panose="02020602080505020303" pitchFamily="18" charset="0"/>
              </a:rPr>
              <a:t>	</a:t>
            </a:r>
            <a:r>
              <a:rPr lang="en-US" sz="2800" b="1" u="sng" dirty="0" smtClean="0">
                <a:latin typeface="Baskerville Old Face" panose="02020602080505020303" pitchFamily="18" charset="0"/>
              </a:rPr>
              <a:t>Other Departments		      3.3 M</a:t>
            </a:r>
            <a:r>
              <a:rPr lang="en-US" sz="2800" b="1" dirty="0" smtClean="0">
                <a:latin typeface="Baskerville Old Face" panose="02020602080505020303" pitchFamily="18" charset="0"/>
              </a:rPr>
              <a:t>	</a:t>
            </a:r>
          </a:p>
          <a:p>
            <a:pPr marL="0" indent="0">
              <a:buNone/>
            </a:pPr>
            <a:r>
              <a:rPr lang="en-US" sz="2800" b="1" dirty="0" smtClean="0">
                <a:latin typeface="Baskerville Old Face" panose="02020602080505020303" pitchFamily="18" charset="0"/>
              </a:rPr>
              <a:t>	Total Departmental Revenues      $56.3 M</a:t>
            </a:r>
          </a:p>
          <a:p>
            <a:pPr marL="0" indent="0" algn="r">
              <a:buNone/>
            </a:pPr>
            <a:endParaRPr lang="en-US" sz="1600" b="1" dirty="0" smtClean="0">
              <a:latin typeface="Baskerville Old Face" panose="02020602080505020303" pitchFamily="18" charset="0"/>
            </a:endParaRPr>
          </a:p>
          <a:p>
            <a:pPr marL="0" indent="0" algn="r">
              <a:buNone/>
            </a:pPr>
            <a:r>
              <a:rPr lang="en-US" sz="1600" b="1" dirty="0" smtClean="0">
                <a:latin typeface="Baskerville Old Face" panose="02020602080505020303" pitchFamily="18" charset="0"/>
              </a:rPr>
              <a:t>Revenue Budgets for FY 2018/19</a:t>
            </a:r>
            <a:r>
              <a:rPr lang="en-US" sz="2800" b="1" dirty="0" smtClean="0">
                <a:latin typeface="Baskerville Old Face" panose="02020602080505020303" pitchFamily="18" charset="0"/>
              </a:rPr>
              <a:t>    </a:t>
            </a:r>
            <a:endParaRPr lang="en-US" sz="2800" b="1" dirty="0">
              <a:latin typeface="Baskerville Old Face" panose="02020602080505020303" pitchFamily="18" charset="0"/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381000" y="1143000"/>
            <a:ext cx="6858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085" y="-24143"/>
            <a:ext cx="1429517" cy="142951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0B94-A95F-44D8-9E18-A8D456BF8A0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72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800" b="1" dirty="0">
                <a:latin typeface="Baskerville Old Face" panose="02020602080505020303" pitchFamily="18" charset="0"/>
              </a:rPr>
              <a:t>Budgeted </a:t>
            </a:r>
            <a:r>
              <a:rPr lang="en-US" sz="3800" b="1" dirty="0" smtClean="0">
                <a:latin typeface="Baskerville Old Face" panose="02020602080505020303" pitchFamily="18" charset="0"/>
              </a:rPr>
              <a:t>Expenditures</a:t>
            </a:r>
            <a:endParaRPr lang="en-US" sz="3800" b="1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Baskerville Old Face" panose="02020602080505020303" pitchFamily="18" charset="0"/>
              </a:rPr>
              <a:t>Departmental Expenditures of the City’s General Fund</a:t>
            </a:r>
          </a:p>
          <a:p>
            <a:pPr marL="0" indent="0">
              <a:buNone/>
            </a:pPr>
            <a:r>
              <a:rPr lang="en-US" sz="2800" b="1" dirty="0" smtClean="0">
                <a:latin typeface="Baskerville Old Face" panose="02020602080505020303" pitchFamily="18" charset="0"/>
              </a:rPr>
              <a:t>	Office of the Sheriff		    $439.1</a:t>
            </a:r>
            <a:r>
              <a:rPr lang="en-US" sz="2800" b="1" dirty="0">
                <a:latin typeface="Baskerville Old Face" panose="02020602080505020303" pitchFamily="18" charset="0"/>
              </a:rPr>
              <a:t> </a:t>
            </a:r>
            <a:r>
              <a:rPr lang="en-US" sz="2800" b="1" dirty="0" smtClean="0">
                <a:latin typeface="Baskerville Old Face" panose="02020602080505020303" pitchFamily="18" charset="0"/>
              </a:rPr>
              <a:t>M</a:t>
            </a:r>
          </a:p>
          <a:p>
            <a:pPr marL="0" indent="0">
              <a:buNone/>
            </a:pPr>
            <a:r>
              <a:rPr lang="en-US" sz="2800" b="1" dirty="0">
                <a:latin typeface="Baskerville Old Face" panose="02020602080505020303" pitchFamily="18" charset="0"/>
              </a:rPr>
              <a:t>	</a:t>
            </a:r>
            <a:r>
              <a:rPr lang="en-US" sz="2800" b="1" dirty="0" smtClean="0">
                <a:latin typeface="Baskerville Old Face" panose="02020602080505020303" pitchFamily="18" charset="0"/>
              </a:rPr>
              <a:t>Fire and Rescue			      234.3 M</a:t>
            </a:r>
          </a:p>
          <a:p>
            <a:pPr marL="0" indent="0">
              <a:buNone/>
            </a:pPr>
            <a:r>
              <a:rPr lang="en-US" sz="2800" b="1" dirty="0">
                <a:latin typeface="Baskerville Old Face" panose="02020602080505020303" pitchFamily="18" charset="0"/>
              </a:rPr>
              <a:t>	</a:t>
            </a:r>
            <a:r>
              <a:rPr lang="en-US" sz="2800" b="1" dirty="0" smtClean="0">
                <a:latin typeface="Baskerville Old Face" panose="02020602080505020303" pitchFamily="18" charset="0"/>
              </a:rPr>
              <a:t>Public Works			        47.4 M</a:t>
            </a:r>
          </a:p>
          <a:p>
            <a:pPr marL="0" indent="0">
              <a:buNone/>
            </a:pPr>
            <a:r>
              <a:rPr lang="en-US" sz="2800" b="1" dirty="0">
                <a:latin typeface="Baskerville Old Face" panose="02020602080505020303" pitchFamily="18" charset="0"/>
              </a:rPr>
              <a:t>	</a:t>
            </a:r>
            <a:r>
              <a:rPr lang="en-US" sz="2800" b="1" dirty="0" smtClean="0">
                <a:latin typeface="Baskerville Old Face" panose="02020602080505020303" pitchFamily="18" charset="0"/>
              </a:rPr>
              <a:t>Parks and Recreation		        46.5 M</a:t>
            </a:r>
          </a:p>
          <a:p>
            <a:pPr marL="0" indent="0">
              <a:buNone/>
            </a:pPr>
            <a:r>
              <a:rPr lang="en-US" sz="2800" b="1" u="sng" dirty="0">
                <a:latin typeface="Baskerville Old Face" panose="02020602080505020303" pitchFamily="18" charset="0"/>
              </a:rPr>
              <a:t>	</a:t>
            </a:r>
            <a:r>
              <a:rPr lang="en-US" sz="2800" b="1" u="sng" dirty="0" smtClean="0">
                <a:latin typeface="Baskerville Old Face" panose="02020602080505020303" pitchFamily="18" charset="0"/>
              </a:rPr>
              <a:t>Other Departments		      135.2 M</a:t>
            </a:r>
          </a:p>
          <a:p>
            <a:pPr marL="0" indent="0">
              <a:buNone/>
            </a:pPr>
            <a:r>
              <a:rPr lang="en-US" sz="2800" b="1" dirty="0" smtClean="0">
                <a:latin typeface="Baskerville Old Face" panose="02020602080505020303" pitchFamily="18" charset="0"/>
              </a:rPr>
              <a:t>	Total Departmental		</a:t>
            </a:r>
          </a:p>
          <a:p>
            <a:pPr marL="0" indent="0">
              <a:buNone/>
            </a:pPr>
            <a:r>
              <a:rPr lang="en-US" sz="2800" b="1" dirty="0">
                <a:latin typeface="Baskerville Old Face" panose="02020602080505020303" pitchFamily="18" charset="0"/>
              </a:rPr>
              <a:t>	</a:t>
            </a:r>
            <a:r>
              <a:rPr lang="en-US" sz="2800" b="1" dirty="0" smtClean="0">
                <a:latin typeface="Baskerville Old Face" panose="02020602080505020303" pitchFamily="18" charset="0"/>
              </a:rPr>
              <a:t>Expenditures			</a:t>
            </a:r>
            <a:r>
              <a:rPr lang="en-US" sz="2800" b="1" dirty="0">
                <a:latin typeface="Baskerville Old Face" panose="02020602080505020303" pitchFamily="18" charset="0"/>
              </a:rPr>
              <a:t> </a:t>
            </a:r>
            <a:r>
              <a:rPr lang="en-US" sz="2800" b="1" dirty="0" smtClean="0">
                <a:latin typeface="Baskerville Old Face" panose="02020602080505020303" pitchFamily="18" charset="0"/>
              </a:rPr>
              <a:t>   $</a:t>
            </a:r>
            <a:r>
              <a:rPr lang="en-US" sz="2800" b="1" dirty="0">
                <a:latin typeface="Baskerville Old Face" panose="02020602080505020303" pitchFamily="18" charset="0"/>
              </a:rPr>
              <a:t>902.5 M</a:t>
            </a:r>
            <a:endParaRPr lang="en-US" sz="2800" b="1" dirty="0" smtClean="0">
              <a:latin typeface="Baskerville Old Face" panose="02020602080505020303" pitchFamily="18" charset="0"/>
            </a:endParaRPr>
          </a:p>
          <a:p>
            <a:pPr marL="0" indent="0" algn="r">
              <a:buNone/>
            </a:pPr>
            <a:endParaRPr lang="en-US" sz="1700" b="1" dirty="0" smtClean="0">
              <a:latin typeface="Baskerville Old Face" panose="02020602080505020303" pitchFamily="18" charset="0"/>
            </a:endParaRPr>
          </a:p>
          <a:p>
            <a:pPr marL="0" indent="0" algn="r">
              <a:buNone/>
            </a:pPr>
            <a:r>
              <a:rPr lang="en-US" sz="1700" b="1" dirty="0" smtClean="0">
                <a:latin typeface="Baskerville Old Face" panose="02020602080505020303" pitchFamily="18" charset="0"/>
              </a:rPr>
              <a:t>Expenditure </a:t>
            </a:r>
            <a:r>
              <a:rPr lang="en-US" sz="1700" b="1" dirty="0">
                <a:latin typeface="Baskerville Old Face" panose="02020602080505020303" pitchFamily="18" charset="0"/>
              </a:rPr>
              <a:t>Budgets for FY </a:t>
            </a:r>
            <a:r>
              <a:rPr lang="en-US" sz="1700" b="1" dirty="0" smtClean="0">
                <a:latin typeface="Baskerville Old Face" panose="02020602080505020303" pitchFamily="18" charset="0"/>
              </a:rPr>
              <a:t>2018/19</a:t>
            </a:r>
            <a:endParaRPr lang="en-US" b="1" dirty="0">
              <a:latin typeface="Baskerville Old Face" panose="02020602080505020303" pitchFamily="18" charset="0"/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381000" y="1143000"/>
            <a:ext cx="6858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085" y="-24143"/>
            <a:ext cx="1429517" cy="142951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0B94-A95F-44D8-9E18-A8D456BF8A0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2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800" b="1" dirty="0">
                <a:latin typeface="Baskerville Old Face" panose="02020602080505020303" pitchFamily="18" charset="0"/>
              </a:rPr>
              <a:t>Budgeted Expenditures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Baskerville Old Face" panose="02020602080505020303" pitchFamily="18" charset="0"/>
              </a:rPr>
              <a:t>Non-Departmental Expenditures of the City’s General Fund</a:t>
            </a:r>
          </a:p>
          <a:p>
            <a:pPr marL="0" indent="0">
              <a:buNone/>
            </a:pPr>
            <a:r>
              <a:rPr lang="en-US" sz="2800" b="1" dirty="0">
                <a:latin typeface="Baskerville Old Face" panose="02020602080505020303" pitchFamily="18" charset="0"/>
              </a:rPr>
              <a:t>	</a:t>
            </a:r>
            <a:r>
              <a:rPr lang="en-US" sz="2800" b="1" dirty="0" smtClean="0">
                <a:latin typeface="Baskerville Old Face" panose="02020602080505020303" pitchFamily="18" charset="0"/>
              </a:rPr>
              <a:t>Transfers Out to other funds	     $121.6 M</a:t>
            </a:r>
          </a:p>
          <a:p>
            <a:pPr marL="0" indent="0">
              <a:buNone/>
            </a:pPr>
            <a:r>
              <a:rPr lang="en-US" sz="2800" b="1" dirty="0">
                <a:latin typeface="Baskerville Old Face" panose="02020602080505020303" pitchFamily="18" charset="0"/>
              </a:rPr>
              <a:t>	</a:t>
            </a:r>
            <a:r>
              <a:rPr lang="en-US" sz="2800" b="1" dirty="0" smtClean="0">
                <a:latin typeface="Baskerville Old Face" panose="02020602080505020303" pitchFamily="18" charset="0"/>
              </a:rPr>
              <a:t>Citywide Activities			  </a:t>
            </a:r>
            <a:r>
              <a:rPr lang="en-US" sz="2800" b="1" dirty="0">
                <a:latin typeface="Baskerville Old Face" panose="02020602080505020303" pitchFamily="18" charset="0"/>
              </a:rPr>
              <a:t> </a:t>
            </a:r>
            <a:r>
              <a:rPr lang="en-US" sz="2800" b="1" dirty="0" smtClean="0">
                <a:latin typeface="Baskerville Old Face" panose="02020602080505020303" pitchFamily="18" charset="0"/>
              </a:rPr>
              <a:t>    108.7 M</a:t>
            </a:r>
          </a:p>
          <a:p>
            <a:pPr marL="0" indent="0">
              <a:buNone/>
            </a:pPr>
            <a:r>
              <a:rPr lang="en-US" sz="2800" b="1" dirty="0">
                <a:latin typeface="Baskerville Old Face" panose="02020602080505020303" pitchFamily="18" charset="0"/>
              </a:rPr>
              <a:t>	</a:t>
            </a:r>
            <a:r>
              <a:rPr lang="en-US" sz="2800" b="1" dirty="0" smtClean="0">
                <a:latin typeface="Baskerville Old Face" panose="02020602080505020303" pitchFamily="18" charset="0"/>
              </a:rPr>
              <a:t>Debt Service Transfers		</a:t>
            </a:r>
            <a:r>
              <a:rPr lang="en-US" sz="2800" b="1" dirty="0">
                <a:latin typeface="Baskerville Old Face" panose="02020602080505020303" pitchFamily="18" charset="0"/>
              </a:rPr>
              <a:t> </a:t>
            </a:r>
            <a:r>
              <a:rPr lang="en-US" sz="2800" b="1" dirty="0" smtClean="0">
                <a:latin typeface="Baskerville Old Face" panose="02020602080505020303" pitchFamily="18" charset="0"/>
              </a:rPr>
              <a:t>        50.5 M</a:t>
            </a:r>
          </a:p>
          <a:p>
            <a:pPr marL="0" indent="0">
              <a:buNone/>
            </a:pPr>
            <a:r>
              <a:rPr lang="en-US" sz="2800" b="1" dirty="0" smtClean="0">
                <a:latin typeface="Baskerville Old Face" panose="02020602080505020303" pitchFamily="18" charset="0"/>
              </a:rPr>
              <a:t> 	</a:t>
            </a:r>
            <a:r>
              <a:rPr lang="en-US" sz="2800" b="1" u="sng" dirty="0" smtClean="0">
                <a:latin typeface="Baskerville Old Face" panose="02020602080505020303" pitchFamily="18" charset="0"/>
              </a:rPr>
              <a:t>Other Non-Departmental		         27.9 M</a:t>
            </a:r>
          </a:p>
          <a:p>
            <a:pPr marL="0" indent="0">
              <a:buNone/>
            </a:pPr>
            <a:r>
              <a:rPr lang="en-US" sz="2800" b="1" dirty="0">
                <a:latin typeface="Baskerville Old Face" panose="02020602080505020303" pitchFamily="18" charset="0"/>
              </a:rPr>
              <a:t>	</a:t>
            </a:r>
            <a:r>
              <a:rPr lang="en-US" sz="2800" b="1" dirty="0" smtClean="0">
                <a:latin typeface="Baskerville Old Face" panose="02020602080505020303" pitchFamily="18" charset="0"/>
              </a:rPr>
              <a:t>Total Non-Departmental		</a:t>
            </a:r>
          </a:p>
          <a:p>
            <a:pPr marL="0" indent="0">
              <a:buNone/>
            </a:pPr>
            <a:r>
              <a:rPr lang="en-US" sz="2800" b="1" dirty="0">
                <a:latin typeface="Baskerville Old Face" panose="02020602080505020303" pitchFamily="18" charset="0"/>
              </a:rPr>
              <a:t>	Expenditures			 </a:t>
            </a:r>
            <a:r>
              <a:rPr lang="en-US" sz="2800" b="1" dirty="0" smtClean="0">
                <a:latin typeface="Baskerville Old Face" panose="02020602080505020303" pitchFamily="18" charset="0"/>
              </a:rPr>
              <a:t>    $</a:t>
            </a:r>
            <a:r>
              <a:rPr lang="en-US" sz="2800" b="1" dirty="0">
                <a:latin typeface="Baskerville Old Face" panose="02020602080505020303" pitchFamily="18" charset="0"/>
              </a:rPr>
              <a:t>308.7 M</a:t>
            </a:r>
            <a:endParaRPr lang="en-US" sz="2800" b="1" dirty="0" smtClean="0">
              <a:latin typeface="Baskerville Old Face" panose="02020602080505020303" pitchFamily="18" charset="0"/>
            </a:endParaRPr>
          </a:p>
          <a:p>
            <a:pPr marL="0" indent="0" algn="r">
              <a:buNone/>
            </a:pPr>
            <a:endParaRPr lang="en-US" sz="1600" b="1" dirty="0" smtClean="0">
              <a:latin typeface="Baskerville Old Face" panose="02020602080505020303" pitchFamily="18" charset="0"/>
            </a:endParaRPr>
          </a:p>
          <a:p>
            <a:pPr marL="0" indent="0" algn="r">
              <a:buNone/>
            </a:pPr>
            <a:r>
              <a:rPr lang="en-US" sz="1600" b="1" dirty="0" smtClean="0">
                <a:latin typeface="Baskerville Old Face" panose="02020602080505020303" pitchFamily="18" charset="0"/>
              </a:rPr>
              <a:t>Expenditure Budgets for FY 2018/19</a:t>
            </a:r>
            <a:endParaRPr lang="en-US" sz="1600" b="1" dirty="0">
              <a:latin typeface="Baskerville Old Face" panose="02020602080505020303" pitchFamily="18" charset="0"/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381000" y="1143000"/>
            <a:ext cx="6858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085" y="-24143"/>
            <a:ext cx="1429517" cy="142951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0B94-A95F-44D8-9E18-A8D456BF8A0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63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1423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800" b="1" dirty="0">
                <a:latin typeface="Baskerville Old Face" panose="02020602080505020303" pitchFamily="18" charset="0"/>
              </a:rPr>
              <a:t>About the Council Auditor’s Office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47788"/>
            <a:ext cx="8305800" cy="4953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b="1" dirty="0">
                <a:latin typeface="Baskerville Old Face" panose="02020602080505020303" pitchFamily="18" charset="0"/>
              </a:rPr>
              <a:t>The Council Auditor’s Office is established under Section 5.10 of the City Charter and Chapter 13 of the Ordinance Code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en-US" sz="2400" b="1" dirty="0">
              <a:latin typeface="Baskerville Old Face" panose="02020602080505020303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b="1" dirty="0">
                <a:latin typeface="Baskerville Old Face" panose="02020602080505020303" pitchFamily="18" charset="0"/>
              </a:rPr>
              <a:t>It has been a part of the core government function as a legislative department since consolidation in 1968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en-US" sz="2400" b="1" dirty="0">
              <a:latin typeface="Baskerville Old Face" panose="02020602080505020303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b="1" dirty="0">
                <a:latin typeface="Baskerville Old Face" panose="02020602080505020303" pitchFamily="18" charset="0"/>
              </a:rPr>
              <a:t>The Council Auditor’s Office is charged with conducting a continuous internal audit of the City of Jacksonville, its boards and independent agencies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en-US" sz="2400" b="1" dirty="0">
              <a:latin typeface="Baskerville Old Face" panose="02020602080505020303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b="1" dirty="0">
                <a:latin typeface="Baskerville Old Face" panose="02020602080505020303" pitchFamily="18" charset="0"/>
              </a:rPr>
              <a:t>The Auditor’s Office is reviewed every three years by other government auditors to ensure the office is conforming to professional standards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en-US" sz="2400" b="1" dirty="0">
              <a:latin typeface="Baskerville Old Face" panose="02020602080505020303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b="1" dirty="0">
              <a:latin typeface="Baskerville Old Face" panose="02020602080505020303" pitchFamily="18" charset="0"/>
            </a:endParaRPr>
          </a:p>
          <a:p>
            <a:pPr>
              <a:lnSpc>
                <a:spcPct val="80000"/>
              </a:lnSpc>
            </a:pPr>
            <a:endParaRPr lang="en-US" sz="2400" b="1" dirty="0">
              <a:latin typeface="Baskerville Old Face" panose="02020602080505020303" pitchFamily="18" charset="0"/>
            </a:endParaRPr>
          </a:p>
        </p:txBody>
      </p:sp>
      <p:sp>
        <p:nvSpPr>
          <p:cNvPr id="245765" name="Line 5"/>
          <p:cNvSpPr>
            <a:spLocks noChangeShapeType="1"/>
          </p:cNvSpPr>
          <p:nvPr/>
        </p:nvSpPr>
        <p:spPr bwMode="auto">
          <a:xfrm>
            <a:off x="304800" y="1091013"/>
            <a:ext cx="6858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085" y="-24143"/>
            <a:ext cx="1429517" cy="142951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0B94-A95F-44D8-9E18-A8D456BF8A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7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74638"/>
            <a:ext cx="7315200" cy="792162"/>
          </a:xfrm>
        </p:spPr>
        <p:txBody>
          <a:bodyPr>
            <a:normAutofit/>
          </a:bodyPr>
          <a:lstStyle/>
          <a:p>
            <a:pPr algn="l"/>
            <a:r>
              <a:rPr lang="en-US" sz="3800" b="1" dirty="0">
                <a:latin typeface="Baskerville Old Face" panose="02020602080505020303" pitchFamily="18" charset="0"/>
              </a:rPr>
              <a:t>About the Council Auditor’s Office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0988" y="1447800"/>
            <a:ext cx="8458200" cy="497681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b="1" dirty="0">
                <a:latin typeface="Baskerville Old Face" panose="02020602080505020303" pitchFamily="18" charset="0"/>
              </a:rPr>
              <a:t>The Council Auditor’s Office reports directly to the City </a:t>
            </a:r>
            <a:r>
              <a:rPr lang="en-US" sz="2400" b="1" dirty="0" smtClean="0">
                <a:latin typeface="Baskerville Old Face" panose="02020602080505020303" pitchFamily="18" charset="0"/>
              </a:rPr>
              <a:t>Council</a:t>
            </a:r>
          </a:p>
          <a:p>
            <a:pPr marL="0" indent="0">
              <a:lnSpc>
                <a:spcPct val="80000"/>
              </a:lnSpc>
              <a:buNone/>
            </a:pPr>
            <a:endParaRPr lang="en-US" sz="2400" b="1" dirty="0">
              <a:latin typeface="Baskerville Old Face" panose="02020602080505020303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b="1" dirty="0">
                <a:latin typeface="Baskerville Old Face" panose="02020602080505020303" pitchFamily="18" charset="0"/>
              </a:rPr>
              <a:t>By reporting to the City Council, we are independent of the Mayor and the management of the City and its agencies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en-US" sz="2400" b="1" dirty="0">
              <a:latin typeface="Baskerville Old Face" panose="02020602080505020303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b="1" dirty="0" smtClean="0">
                <a:latin typeface="Baskerville Old Face" panose="02020602080505020303" pitchFamily="18" charset="0"/>
              </a:rPr>
              <a:t>The Office is broken down into three different functions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b="1" dirty="0" smtClean="0">
                <a:latin typeface="Baskerville Old Face" panose="02020602080505020303" pitchFamily="18" charset="0"/>
              </a:rPr>
              <a:t>Internal Audit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b="1" dirty="0" smtClean="0">
                <a:latin typeface="Baskerville Old Face" panose="02020602080505020303" pitchFamily="18" charset="0"/>
              </a:rPr>
              <a:t>Legislative Review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b="1" dirty="0" smtClean="0">
                <a:latin typeface="Baskerville Old Face" panose="02020602080505020303" pitchFamily="18" charset="0"/>
              </a:rPr>
              <a:t>Special Projects</a:t>
            </a:r>
            <a:endParaRPr lang="en-US" sz="2400" b="1" dirty="0">
              <a:latin typeface="Baskerville Old Face" panose="02020602080505020303" pitchFamily="18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04800" y="990600"/>
            <a:ext cx="6858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085" y="-24143"/>
            <a:ext cx="1429517" cy="142951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0B94-A95F-44D8-9E18-A8D456BF8A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97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0478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800" b="1" dirty="0">
                <a:latin typeface="Baskerville Old Face" panose="02020602080505020303" pitchFamily="18" charset="0"/>
              </a:rPr>
              <a:t>Office Structure &amp; Current Staff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45340"/>
            <a:ext cx="8305800" cy="505301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b="1" dirty="0">
                <a:latin typeface="Baskerville Old Face" panose="02020602080505020303" pitchFamily="18" charset="0"/>
              </a:rPr>
              <a:t>The Council Auditor’s Office is comprised of 18 audit professionals and an administrative assistant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en-US" sz="2400" b="1" dirty="0">
              <a:latin typeface="Baskerville Old Face" panose="02020602080505020303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b="1" dirty="0">
                <a:latin typeface="Baskerville Old Face" panose="02020602080505020303" pitchFamily="18" charset="0"/>
              </a:rPr>
              <a:t>The 18 audit professionals include: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b="1" dirty="0">
                <a:latin typeface="Baskerville Old Face" panose="02020602080505020303" pitchFamily="18" charset="0"/>
              </a:rPr>
              <a:t>Council Auditor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b="1" dirty="0">
                <a:latin typeface="Baskerville Old Face" panose="02020602080505020303" pitchFamily="18" charset="0"/>
              </a:rPr>
              <a:t>Assistant Council Auditor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b="1" dirty="0" smtClean="0">
                <a:latin typeface="Baskerville Old Face" panose="02020602080505020303" pitchFamily="18" charset="0"/>
              </a:rPr>
              <a:t>16 Auditors – Auditor I, II, III &amp; Principal</a:t>
            </a:r>
            <a:endParaRPr lang="en-US" sz="2400" b="1" dirty="0">
              <a:latin typeface="Baskerville Old Face" panose="02020602080505020303" pitchFamily="18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endParaRPr lang="en-US" sz="2400" b="1" dirty="0">
              <a:latin typeface="Baskerville Old Face" panose="02020602080505020303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b="1" dirty="0">
                <a:latin typeface="Baskerville Old Face" panose="02020602080505020303" pitchFamily="18" charset="0"/>
              </a:rPr>
              <a:t>Minimum requirement for an Auditor I is a Bachelors Degree in Accounting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en-US" sz="2400" b="1" dirty="0">
              <a:latin typeface="Baskerville Old Face" panose="02020602080505020303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b="1" dirty="0">
                <a:latin typeface="Baskerville Old Face" panose="02020602080505020303" pitchFamily="18" charset="0"/>
              </a:rPr>
              <a:t>There are 11 licensed CPAs within the office and </a:t>
            </a:r>
            <a:r>
              <a:rPr lang="en-US" sz="2400" b="1" dirty="0" smtClean="0">
                <a:latin typeface="Baskerville Old Face" panose="02020602080505020303" pitchFamily="18" charset="0"/>
              </a:rPr>
              <a:t>most of the </a:t>
            </a:r>
            <a:r>
              <a:rPr lang="en-US" sz="2400" b="1" dirty="0">
                <a:latin typeface="Baskerville Old Face" panose="02020602080505020303" pitchFamily="18" charset="0"/>
              </a:rPr>
              <a:t>remaining </a:t>
            </a:r>
            <a:r>
              <a:rPr lang="en-US" sz="2400" b="1" dirty="0" smtClean="0">
                <a:latin typeface="Baskerville Old Face" panose="02020602080505020303" pitchFamily="18" charset="0"/>
              </a:rPr>
              <a:t>are studying </a:t>
            </a:r>
            <a:r>
              <a:rPr lang="en-US" sz="2400" b="1" dirty="0">
                <a:latin typeface="Baskerville Old Face" panose="02020602080505020303" pitchFamily="18" charset="0"/>
              </a:rPr>
              <a:t>to become a CPA</a:t>
            </a:r>
          </a:p>
          <a:p>
            <a:pPr marL="109728" indent="0">
              <a:lnSpc>
                <a:spcPct val="80000"/>
              </a:lnSpc>
              <a:buNone/>
            </a:pPr>
            <a:endParaRPr lang="en-US" sz="2400" b="1" dirty="0">
              <a:latin typeface="Baskerville Old Face" panose="02020602080505020303" pitchFamily="18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endParaRPr lang="en-US" sz="2400" b="1" dirty="0">
              <a:latin typeface="Baskerville Old Face" panose="02020602080505020303" pitchFamily="18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endParaRPr lang="en-US" sz="2400" b="1" dirty="0">
              <a:latin typeface="Baskerville Old Face" panose="02020602080505020303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en-US" sz="2400" b="1" dirty="0">
              <a:latin typeface="Baskerville Old Face" panose="02020602080505020303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en-US" sz="2400" b="1" dirty="0">
              <a:latin typeface="Baskerville Old Face" panose="02020602080505020303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b="1" dirty="0">
              <a:latin typeface="Baskerville Old Face" panose="02020602080505020303" pitchFamily="18" charset="0"/>
            </a:endParaRPr>
          </a:p>
          <a:p>
            <a:pPr>
              <a:lnSpc>
                <a:spcPct val="80000"/>
              </a:lnSpc>
            </a:pPr>
            <a:endParaRPr lang="en-US" sz="2400" b="1" dirty="0">
              <a:latin typeface="Baskerville Old Face" panose="02020602080505020303" pitchFamily="18" charset="0"/>
            </a:endParaRPr>
          </a:p>
        </p:txBody>
      </p:sp>
      <p:sp>
        <p:nvSpPr>
          <p:cNvPr id="245765" name="Line 5"/>
          <p:cNvSpPr>
            <a:spLocks noChangeShapeType="1"/>
          </p:cNvSpPr>
          <p:nvPr/>
        </p:nvSpPr>
        <p:spPr bwMode="auto">
          <a:xfrm>
            <a:off x="381000" y="1066800"/>
            <a:ext cx="6553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085" y="-24143"/>
            <a:ext cx="1429517" cy="142951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0B94-A95F-44D8-9E18-A8D456BF8A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7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0478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800" b="1" dirty="0">
                <a:latin typeface="Baskerville Old Face" panose="02020602080505020303" pitchFamily="18" charset="0"/>
              </a:rPr>
              <a:t>Internal Audit Function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idx="1"/>
          </p:nvPr>
        </p:nvSpPr>
        <p:spPr>
          <a:xfrm>
            <a:off x="398752" y="1347788"/>
            <a:ext cx="8305800" cy="512921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b="1" dirty="0">
                <a:latin typeface="Baskerville Old Face" panose="02020602080505020303" pitchFamily="18" charset="0"/>
              </a:rPr>
              <a:t>Our audits are, in general, performance/operational audits and attestations conducted in accordance with Government Auditing Standards (also known as Yellow Book)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en-US" sz="2400" b="1" dirty="0">
              <a:latin typeface="Baskerville Old Face" panose="02020602080505020303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b="1" dirty="0">
                <a:latin typeface="Baskerville Old Face" panose="02020602080505020303" pitchFamily="18" charset="0"/>
              </a:rPr>
              <a:t>Examples of reports include: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b="1" dirty="0" smtClean="0">
                <a:latin typeface="Baskerville Old Face" panose="02020602080505020303" pitchFamily="18" charset="0"/>
              </a:rPr>
              <a:t>JTA Paratransit Audit</a:t>
            </a:r>
            <a:r>
              <a:rPr lang="en-US" sz="2400" b="1" dirty="0">
                <a:latin typeface="Baskerville Old Face" panose="02020602080505020303" pitchFamily="18" charset="0"/>
              </a:rPr>
              <a:t>	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b="1" dirty="0" smtClean="0">
                <a:latin typeface="Baskerville Old Face" panose="02020602080505020303" pitchFamily="18" charset="0"/>
              </a:rPr>
              <a:t>Mayor’s Travel Audit</a:t>
            </a:r>
            <a:endParaRPr lang="en-US" sz="2400" b="1" dirty="0">
              <a:latin typeface="Baskerville Old Face" panose="02020602080505020303" pitchFamily="18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b="1" dirty="0">
                <a:latin typeface="Baskerville Old Face" panose="02020602080505020303" pitchFamily="18" charset="0"/>
              </a:rPr>
              <a:t>Oceanfront Parks Revenue Audit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b="1" dirty="0" smtClean="0">
                <a:latin typeface="Baskerville Old Face" panose="02020602080505020303" pitchFamily="18" charset="0"/>
              </a:rPr>
              <a:t>Medical Examiner’s Office Audit</a:t>
            </a:r>
            <a:endParaRPr lang="en-US" sz="2400" b="1" dirty="0">
              <a:latin typeface="Baskerville Old Face" panose="02020602080505020303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en-US" sz="2400" b="1" dirty="0">
              <a:latin typeface="Baskerville Old Face" panose="02020602080505020303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b="1" dirty="0">
                <a:latin typeface="Baskerville Old Face" panose="02020602080505020303" pitchFamily="18" charset="0"/>
              </a:rPr>
              <a:t>Reports are issued to the City </a:t>
            </a:r>
            <a:r>
              <a:rPr lang="en-US" sz="2400" b="1" dirty="0" smtClean="0">
                <a:latin typeface="Baskerville Old Face" panose="02020602080505020303" pitchFamily="18" charset="0"/>
              </a:rPr>
              <a:t>Council </a:t>
            </a:r>
            <a:r>
              <a:rPr lang="en-US" sz="2400" b="1" dirty="0">
                <a:latin typeface="Baskerville Old Face" panose="02020602080505020303" pitchFamily="18" charset="0"/>
              </a:rPr>
              <a:t>and </a:t>
            </a:r>
            <a:r>
              <a:rPr lang="en-US" sz="2400" b="1" dirty="0" smtClean="0">
                <a:latin typeface="Baskerville Old Face" panose="02020602080505020303" pitchFamily="18" charset="0"/>
              </a:rPr>
              <a:t>are available to the </a:t>
            </a:r>
            <a:r>
              <a:rPr lang="en-US" sz="2400" b="1" dirty="0">
                <a:latin typeface="Baskerville Old Face" panose="02020602080505020303" pitchFamily="18" charset="0"/>
              </a:rPr>
              <a:t>general public</a:t>
            </a:r>
          </a:p>
          <a:p>
            <a:pPr marL="0" indent="0">
              <a:lnSpc>
                <a:spcPct val="80000"/>
              </a:lnSpc>
              <a:buNone/>
            </a:pPr>
            <a:endParaRPr lang="en-US" sz="2400" b="1" dirty="0">
              <a:latin typeface="Baskerville Old Face" panose="02020602080505020303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b="1" dirty="0">
                <a:latin typeface="Baskerville Old Face" panose="02020602080505020303" pitchFamily="18" charset="0"/>
              </a:rPr>
              <a:t>Our reports can be found online at </a:t>
            </a:r>
            <a:r>
              <a:rPr lang="en-US" sz="2400" b="1" dirty="0" smtClean="0">
                <a:latin typeface="Baskerville Old Face" panose="02020602080505020303" pitchFamily="18" charset="0"/>
                <a:hlinkClick r:id="rId3"/>
              </a:rPr>
              <a:t>http</a:t>
            </a:r>
            <a:r>
              <a:rPr lang="en-US" sz="2400" b="1" dirty="0">
                <a:latin typeface="Baskerville Old Face" panose="02020602080505020303" pitchFamily="18" charset="0"/>
                <a:hlinkClick r:id="rId3"/>
              </a:rPr>
              <a:t>://www.coj.net/city-council/council-auditor/reports</a:t>
            </a:r>
            <a:r>
              <a:rPr lang="en-US" sz="2400" b="1" dirty="0">
                <a:latin typeface="Baskerville Old Face" panose="02020602080505020303" pitchFamily="18" charset="0"/>
              </a:rPr>
              <a:t> </a:t>
            </a:r>
          </a:p>
          <a:p>
            <a:pPr marL="109728" indent="0">
              <a:lnSpc>
                <a:spcPct val="80000"/>
              </a:lnSpc>
              <a:buNone/>
            </a:pPr>
            <a:endParaRPr lang="en-US" sz="2400" b="1" dirty="0">
              <a:latin typeface="Baskerville Old Face" panose="02020602080505020303" pitchFamily="18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304800" y="1066800"/>
            <a:ext cx="6858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085" y="-24143"/>
            <a:ext cx="1429517" cy="142951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0B94-A95F-44D8-9E18-A8D456BF8A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7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800" b="1" dirty="0">
                <a:latin typeface="Baskerville Old Face" panose="02020602080505020303" pitchFamily="18" charset="0"/>
              </a:rPr>
              <a:t>Legislative Review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305800" cy="50292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b="1" dirty="0">
                <a:latin typeface="Baskerville Old Face" panose="02020602080505020303" pitchFamily="18" charset="0"/>
              </a:rPr>
              <a:t>Committees we staff include: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b="1" dirty="0" smtClean="0">
                <a:latin typeface="Baskerville Old Face" panose="02020602080505020303" pitchFamily="18" charset="0"/>
              </a:rPr>
              <a:t>Finance		</a:t>
            </a:r>
            <a:endParaRPr lang="en-US" sz="2400" b="1" dirty="0">
              <a:latin typeface="Baskerville Old Face" panose="02020602080505020303" pitchFamily="18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b="1" dirty="0">
                <a:latin typeface="Baskerville Old Face" panose="02020602080505020303" pitchFamily="18" charset="0"/>
              </a:rPr>
              <a:t>Neighborhoods, Community Services, Public Health and Safety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b="1" dirty="0">
                <a:latin typeface="Baskerville Old Face" panose="02020602080505020303" pitchFamily="18" charset="0"/>
              </a:rPr>
              <a:t>Rules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b="1" dirty="0">
                <a:latin typeface="Baskerville Old Face" panose="02020602080505020303" pitchFamily="18" charset="0"/>
              </a:rPr>
              <a:t>Transportation, Energy and </a:t>
            </a:r>
            <a:r>
              <a:rPr lang="en-US" sz="2400" b="1" dirty="0" smtClean="0">
                <a:latin typeface="Baskerville Old Face" panose="02020602080505020303" pitchFamily="18" charset="0"/>
              </a:rPr>
              <a:t>Utilities</a:t>
            </a:r>
            <a:endParaRPr lang="en-US" sz="2400" b="1" dirty="0">
              <a:latin typeface="Baskerville Old Face" panose="02020602080505020303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b="1" dirty="0">
                <a:latin typeface="Baskerville Old Face" panose="02020602080505020303" pitchFamily="18" charset="0"/>
              </a:rPr>
              <a:t>We review pending pieces of legislation for accuracy as well as financial impact to the </a:t>
            </a:r>
            <a:r>
              <a:rPr lang="en-US" sz="2400" b="1" dirty="0" smtClean="0">
                <a:latin typeface="Baskerville Old Face" panose="02020602080505020303" pitchFamily="18" charset="0"/>
              </a:rPr>
              <a:t>City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>
                <a:latin typeface="Baskerville Old Face" panose="02020602080505020303" pitchFamily="18" charset="0"/>
              </a:rPr>
              <a:t>We mark the Council Committee agendas to: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b="1" dirty="0">
                <a:latin typeface="Baskerville Old Face" panose="02020602080505020303" pitchFamily="18" charset="0"/>
              </a:rPr>
              <a:t>Suggest amendments for clarity and corrections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b="1" dirty="0">
                <a:latin typeface="Baskerville Old Face" panose="02020602080505020303" pitchFamily="18" charset="0"/>
              </a:rPr>
              <a:t>Provide information to Council Members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b="1" dirty="0">
                <a:latin typeface="Baskerville Old Face" panose="02020602080505020303" pitchFamily="18" charset="0"/>
              </a:rPr>
              <a:t>Communicate concerns and recommendations to better protect the City</a:t>
            </a:r>
          </a:p>
          <a:p>
            <a:pPr marL="0" indent="0">
              <a:lnSpc>
                <a:spcPct val="80000"/>
              </a:lnSpc>
              <a:buNone/>
            </a:pPr>
            <a:endParaRPr lang="en-US" sz="2400" b="1" dirty="0">
              <a:latin typeface="Baskerville Old Face" panose="02020602080505020303" pitchFamily="18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304800" y="1066800"/>
            <a:ext cx="6858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085" y="-24143"/>
            <a:ext cx="1429517" cy="142951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0B94-A95F-44D8-9E18-A8D456BF8A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94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800" b="1" dirty="0">
                <a:latin typeface="Baskerville Old Face" panose="02020602080505020303" pitchFamily="18" charset="0"/>
              </a:rPr>
              <a:t>Legislative Review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305800" cy="50292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b="1" dirty="0">
                <a:latin typeface="Baskerville Old Face" panose="02020602080505020303" pitchFamily="18" charset="0"/>
              </a:rPr>
              <a:t>Our review function for legislative action is advisory in nature in that we provide assistance and technical expertise to the legislative </a:t>
            </a:r>
            <a:r>
              <a:rPr lang="en-US" sz="2400" b="1" dirty="0" smtClean="0">
                <a:latin typeface="Baskerville Old Face" panose="02020602080505020303" pitchFamily="18" charset="0"/>
              </a:rPr>
              <a:t>body</a:t>
            </a:r>
          </a:p>
          <a:p>
            <a:pPr marL="0" indent="0">
              <a:buNone/>
            </a:pPr>
            <a:endParaRPr lang="en-US" sz="2400" b="1" dirty="0">
              <a:latin typeface="Baskerville Old Face" panose="02020602080505020303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b="1" dirty="0" smtClean="0">
                <a:latin typeface="Baskerville Old Face" panose="02020602080505020303" pitchFamily="18" charset="0"/>
              </a:rPr>
              <a:t>Our </a:t>
            </a:r>
            <a:r>
              <a:rPr lang="en-US" sz="2400" b="1" dirty="0">
                <a:latin typeface="Baskerville Old Face" panose="02020602080505020303" pitchFamily="18" charset="0"/>
              </a:rPr>
              <a:t>office does not have voting rights on legislative action nor do we instruct Council Members how to vote on any </a:t>
            </a:r>
            <a:r>
              <a:rPr lang="en-US" sz="2400" b="1" dirty="0" smtClean="0">
                <a:latin typeface="Baskerville Old Face" panose="02020602080505020303" pitchFamily="18" charset="0"/>
              </a:rPr>
              <a:t>legislation</a:t>
            </a:r>
          </a:p>
          <a:p>
            <a:pPr marL="0" indent="0">
              <a:lnSpc>
                <a:spcPct val="80000"/>
              </a:lnSpc>
              <a:buNone/>
            </a:pPr>
            <a:endParaRPr lang="en-US" sz="2400" b="1" dirty="0">
              <a:latin typeface="Baskerville Old Face" panose="02020602080505020303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b="1" dirty="0" smtClean="0">
                <a:latin typeface="Baskerville Old Face" panose="02020602080505020303" pitchFamily="18" charset="0"/>
              </a:rPr>
              <a:t>Our office also provides quarterly reports on Council Discretionary Funds to update Council Members on available funds </a:t>
            </a:r>
            <a:endParaRPr lang="en-US" sz="2400" b="1" dirty="0">
              <a:latin typeface="Baskerville Old Face" panose="02020602080505020303" pitchFamily="18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304800" y="1066800"/>
            <a:ext cx="6858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085" y="-24143"/>
            <a:ext cx="1429517" cy="142951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0B94-A95F-44D8-9E18-A8D456BF8A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84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5241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800" b="1" dirty="0">
                <a:latin typeface="Baskerville Old Face" panose="02020602080505020303" pitchFamily="18" charset="0"/>
              </a:rPr>
              <a:t>Legislative Review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idx="1"/>
          </p:nvPr>
        </p:nvSpPr>
        <p:spPr>
          <a:xfrm>
            <a:off x="298391" y="1371600"/>
            <a:ext cx="8305800" cy="4953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100" b="1" dirty="0">
                <a:latin typeface="Baskerville Old Face" panose="02020602080505020303" pitchFamily="18" charset="0"/>
              </a:rPr>
              <a:t>As part of the legislative review function, the Council Auditor’s Office is responsible for reviewing the proposed budgets for the City and its Independent Agencies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100" b="1" dirty="0">
              <a:latin typeface="Baskerville Old Face" panose="020206020805050203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100" b="1" dirty="0">
                <a:latin typeface="Baskerville Old Face" panose="02020602080505020303" pitchFamily="18" charset="0"/>
              </a:rPr>
              <a:t>For Fiscal Year 2018/2019 the City’s total budget, including the Independent Agencies, is approximately $5.6 billion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100" b="1" dirty="0">
              <a:latin typeface="Baskerville Old Face" panose="020206020805050203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100" b="1" dirty="0">
                <a:latin typeface="Baskerville Old Face" panose="02020602080505020303" pitchFamily="18" charset="0"/>
              </a:rPr>
              <a:t>This review consists of extensive analysis of revenue and expenditures on a line item basis, including </a:t>
            </a:r>
            <a:r>
              <a:rPr lang="en-US" sz="2100" b="1" dirty="0" smtClean="0">
                <a:latin typeface="Baskerville Old Face" panose="02020602080505020303" pitchFamily="18" charset="0"/>
              </a:rPr>
              <a:t>use of revenue projection models </a:t>
            </a:r>
            <a:r>
              <a:rPr lang="en-US" sz="2100" b="1" dirty="0">
                <a:latin typeface="Baskerville Old Face" panose="02020602080505020303" pitchFamily="18" charset="0"/>
              </a:rPr>
              <a:t>and a review of material changes in funding for expenditures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100" b="1" dirty="0">
              <a:latin typeface="Baskerville Old Face" panose="020206020805050203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100" b="1" dirty="0">
                <a:latin typeface="Baskerville Old Face" panose="02020602080505020303" pitchFamily="18" charset="0"/>
              </a:rPr>
              <a:t>A number of budget review hearings are held by the City Council Finance Committee and led by the Council Auditor’s Office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100" b="1" dirty="0">
              <a:latin typeface="Baskerville Old Face" panose="02020602080505020303" pitchFamily="18" charset="0"/>
            </a:endParaRPr>
          </a:p>
          <a:p>
            <a:pPr>
              <a:lnSpc>
                <a:spcPct val="80000"/>
              </a:lnSpc>
            </a:pPr>
            <a:endParaRPr lang="en-US" sz="2100" b="1" dirty="0">
              <a:latin typeface="Baskerville Old Face" panose="02020602080505020303" pitchFamily="18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304800" y="1143000"/>
            <a:ext cx="6858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085" y="-24143"/>
            <a:ext cx="1429517" cy="142951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0B94-A95F-44D8-9E18-A8D456BF8A0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7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800" b="1" dirty="0">
                <a:latin typeface="Baskerville Old Face" panose="02020602080505020303" pitchFamily="18" charset="0"/>
              </a:rPr>
              <a:t>Special Projects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305800" cy="44196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300" b="1" dirty="0" smtClean="0">
                <a:latin typeface="Baskerville Old Face" panose="02020602080505020303" pitchFamily="18" charset="0"/>
              </a:rPr>
              <a:t>We review the status of the budget on a quarterly basis</a:t>
            </a:r>
            <a:endParaRPr lang="en-US" sz="2300" b="1" dirty="0">
              <a:latin typeface="Baskerville Old Face" panose="02020602080505020303" pitchFamily="18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en-US" sz="2300" b="1" dirty="0">
              <a:latin typeface="Baskerville Old Face" panose="02020602080505020303" pitchFamily="18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300" b="1" dirty="0">
                <a:latin typeface="Baskerville Old Face" panose="02020602080505020303" pitchFamily="18" charset="0"/>
              </a:rPr>
              <a:t>We monitor the independent authorities’ (JEA, JTA, JPA, and JAA) activity through reviewing board packets and attending board meetings as necessary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en-US" sz="2300" b="1" dirty="0">
              <a:latin typeface="Baskerville Old Face" panose="02020602080505020303" pitchFamily="18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300" b="1" dirty="0">
                <a:latin typeface="Baskerville Old Face" panose="02020602080505020303" pitchFamily="18" charset="0"/>
              </a:rPr>
              <a:t>We review Public Service Grants for full compliance based on the specifications of their grant awards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en-US" sz="2300" b="1" dirty="0">
              <a:latin typeface="Baskerville Old Face" panose="02020602080505020303" pitchFamily="18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300" b="1" dirty="0">
                <a:latin typeface="Baskerville Old Face" panose="02020602080505020303" pitchFamily="18" charset="0"/>
              </a:rPr>
              <a:t>We conduct research and provide information to City Council, Council Committees, or individual Council Members as </a:t>
            </a:r>
            <a:r>
              <a:rPr lang="en-US" sz="2300" b="1" dirty="0" smtClean="0">
                <a:latin typeface="Baskerville Old Face" panose="02020602080505020303" pitchFamily="18" charset="0"/>
              </a:rPr>
              <a:t>requested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en-US" sz="2300" b="1" dirty="0">
              <a:latin typeface="Baskerville Old Face" panose="02020602080505020303" pitchFamily="18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300" b="1" dirty="0" smtClean="0">
                <a:latin typeface="Baskerville Old Face" panose="02020602080505020303" pitchFamily="18" charset="0"/>
              </a:rPr>
              <a:t>We oversee the contract with the external auditors for the City’s Comprehensive Annual Financial Report</a:t>
            </a:r>
          </a:p>
          <a:p>
            <a:pPr marL="109728" indent="0">
              <a:lnSpc>
                <a:spcPct val="80000"/>
              </a:lnSpc>
              <a:buNone/>
            </a:pPr>
            <a:endParaRPr lang="en-US" sz="2300" b="1" dirty="0">
              <a:latin typeface="Baskerville Old Face" panose="02020602080505020303" pitchFamily="18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en-US" sz="2300" b="1" dirty="0">
              <a:latin typeface="Baskerville Old Face" panose="02020602080505020303" pitchFamily="18" charset="0"/>
            </a:endParaRPr>
          </a:p>
          <a:p>
            <a:pPr lvl="1">
              <a:lnSpc>
                <a:spcPct val="80000"/>
              </a:lnSpc>
            </a:pPr>
            <a:endParaRPr lang="en-US" sz="2300" b="1" dirty="0">
              <a:latin typeface="Baskerville Old Face" panose="02020602080505020303" pitchFamily="18" charset="0"/>
            </a:endParaRPr>
          </a:p>
          <a:p>
            <a:pPr>
              <a:lnSpc>
                <a:spcPct val="80000"/>
              </a:lnSpc>
            </a:pPr>
            <a:endParaRPr lang="en-US" sz="2300" b="1" dirty="0">
              <a:latin typeface="Baskerville Old Face" panose="02020602080505020303" pitchFamily="18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304800" y="1066800"/>
            <a:ext cx="6858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085" y="-24143"/>
            <a:ext cx="1429517" cy="142951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0B94-A95F-44D8-9E18-A8D456BF8A0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56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536</TotalTime>
  <Words>673</Words>
  <Application>Microsoft Office PowerPoint</Application>
  <PresentationFormat>On-screen Show (4:3)</PresentationFormat>
  <Paragraphs>162</Paragraphs>
  <Slides>14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Council Auditor’s Office:                        Who We Are and What We Do</vt:lpstr>
      <vt:lpstr>About the Council Auditor’s Office</vt:lpstr>
      <vt:lpstr>About the Council Auditor’s Office</vt:lpstr>
      <vt:lpstr>Office Structure &amp; Current Staff</vt:lpstr>
      <vt:lpstr>Internal Audit Function</vt:lpstr>
      <vt:lpstr>Legislative Review</vt:lpstr>
      <vt:lpstr>Legislative Review</vt:lpstr>
      <vt:lpstr>Legislative Review</vt:lpstr>
      <vt:lpstr>Special Projects</vt:lpstr>
      <vt:lpstr>Budget Timeline</vt:lpstr>
      <vt:lpstr>Budgeted Revenues</vt:lpstr>
      <vt:lpstr>Budgeted Revenues</vt:lpstr>
      <vt:lpstr>Budgeted Expenditures</vt:lpstr>
      <vt:lpstr>Budgeted Expenditures</vt:lpstr>
    </vt:vector>
  </TitlesOfParts>
  <Company>City of Jacksonville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Council Auditor’s Office:                          Who We Are</dc:title>
  <dc:creator>Peterson, Phillip</dc:creator>
  <cp:lastModifiedBy>Peterson, Phillip</cp:lastModifiedBy>
  <cp:revision>28</cp:revision>
  <cp:lastPrinted>2019-05-23T16:21:54Z</cp:lastPrinted>
  <dcterms:created xsi:type="dcterms:W3CDTF">2019-05-17T15:55:40Z</dcterms:created>
  <dcterms:modified xsi:type="dcterms:W3CDTF">2019-05-30T15:29:56Z</dcterms:modified>
</cp:coreProperties>
</file>